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8" r:id="rId10"/>
    <p:sldId id="264" r:id="rId11"/>
    <p:sldId id="266" r:id="rId12"/>
    <p:sldId id="267" r:id="rId13"/>
    <p:sldId id="270" r:id="rId14"/>
    <p:sldId id="265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677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5E8A-3E34-4950-B70B-B994709631A8}" type="datetimeFigureOut">
              <a:rPr lang="cs-CZ" smtClean="0"/>
              <a:pPr/>
              <a:t>13.10.2021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4A06-07F2-4813-B0B4-976EEDB8A0E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92951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5E8A-3E34-4950-B70B-B994709631A8}" type="datetimeFigureOut">
              <a:rPr lang="cs-CZ" smtClean="0"/>
              <a:pPr/>
              <a:t>13.10.2021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4A06-07F2-4813-B0B4-976EEDB8A0E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90221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5E8A-3E34-4950-B70B-B994709631A8}" type="datetimeFigureOut">
              <a:rPr lang="cs-CZ" smtClean="0"/>
              <a:pPr/>
              <a:t>13.10.2021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4A06-07F2-4813-B0B4-976EEDB8A0E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6914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5E8A-3E34-4950-B70B-B994709631A8}" type="datetimeFigureOut">
              <a:rPr lang="cs-CZ" smtClean="0"/>
              <a:pPr/>
              <a:t>13.10.2021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4A06-07F2-4813-B0B4-976EEDB8A0E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6159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5E8A-3E34-4950-B70B-B994709631A8}" type="datetimeFigureOut">
              <a:rPr lang="cs-CZ" smtClean="0"/>
              <a:pPr/>
              <a:t>13.10.2021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4A06-07F2-4813-B0B4-976EEDB8A0E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5370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5E8A-3E34-4950-B70B-B994709631A8}" type="datetimeFigureOut">
              <a:rPr lang="cs-CZ" smtClean="0"/>
              <a:pPr/>
              <a:t>13.10.2021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4A06-07F2-4813-B0B4-976EEDB8A0E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7477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5E8A-3E34-4950-B70B-B994709631A8}" type="datetimeFigureOut">
              <a:rPr lang="cs-CZ" smtClean="0"/>
              <a:pPr/>
              <a:t>13.10.2021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4A06-07F2-4813-B0B4-976EEDB8A0E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9505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5E8A-3E34-4950-B70B-B994709631A8}" type="datetimeFigureOut">
              <a:rPr lang="cs-CZ" smtClean="0"/>
              <a:pPr/>
              <a:t>13.10.2021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4A06-07F2-4813-B0B4-976EEDB8A0E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99030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5E8A-3E34-4950-B70B-B994709631A8}" type="datetimeFigureOut">
              <a:rPr lang="cs-CZ" smtClean="0"/>
              <a:pPr/>
              <a:t>13.10.2021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4A06-07F2-4813-B0B4-976EEDB8A0E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2429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5E8A-3E34-4950-B70B-B994709631A8}" type="datetimeFigureOut">
              <a:rPr lang="cs-CZ" smtClean="0"/>
              <a:pPr/>
              <a:t>13.10.2021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4A06-07F2-4813-B0B4-976EEDB8A0E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4771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5E8A-3E34-4950-B70B-B994709631A8}" type="datetimeFigureOut">
              <a:rPr lang="cs-CZ" smtClean="0"/>
              <a:pPr/>
              <a:t>13.10.2021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4A06-07F2-4813-B0B4-976EEDB8A0E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3980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55E8A-3E34-4950-B70B-B994709631A8}" type="datetimeFigureOut">
              <a:rPr lang="cs-CZ" smtClean="0"/>
              <a:pPr/>
              <a:t>13.10.2021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A4A06-07F2-4813-B0B4-976EEDB8A0E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6628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3999" y="1107848"/>
            <a:ext cx="9144000" cy="1122073"/>
          </a:xfrm>
        </p:spPr>
        <p:txBody>
          <a:bodyPr/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Žabovřeské louky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1884" y="4584535"/>
            <a:ext cx="11408229" cy="1779978"/>
          </a:xfrm>
        </p:spPr>
        <p:txBody>
          <a:bodyPr>
            <a:normAutofit fontScale="40000" lnSpcReduction="20000"/>
          </a:bodyPr>
          <a:lstStyle/>
          <a:p>
            <a:endParaRPr lang="cs-CZ" sz="3200" dirty="0" smtClean="0"/>
          </a:p>
          <a:p>
            <a:r>
              <a:rPr lang="cs-CZ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cs-CZ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. Marek Havlíček, Ph.D.</a:t>
            </a:r>
          </a:p>
          <a:p>
            <a:endParaRPr lang="cs-CZ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Výzkumný ústav Silva </a:t>
            </a:r>
            <a:r>
              <a:rPr lang="cs-CZ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Taroucy</a:t>
            </a:r>
            <a:r>
              <a:rPr lang="cs-CZ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pro krajinu a okrasné zahradnictví, v.v.i</a:t>
            </a:r>
            <a:r>
              <a:rPr lang="cs-CZ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Lidická 25/27, 602 00 Brno</a:t>
            </a:r>
            <a:endParaRPr lang="cs-CZ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0" y="2496457"/>
            <a:ext cx="11408229" cy="1821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3200" dirty="0" smtClean="0"/>
          </a:p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Historické souvislosti a 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krajinně-ekologický 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význam</a:t>
            </a:r>
          </a:p>
          <a:p>
            <a:endParaRPr lang="cs-CZ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26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8523" y="558000"/>
            <a:ext cx="9452667" cy="6300000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1173389" y="6255243"/>
            <a:ext cx="11018611" cy="60275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3200" dirty="0" smtClean="0"/>
          </a:p>
          <a:p>
            <a:r>
              <a:rPr lang="cs-CZ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Zdroj: </a:t>
            </a:r>
            <a:r>
              <a:rPr lang="cs-CZ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Geoportál</a:t>
            </a:r>
            <a:r>
              <a:rPr lang="cs-CZ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Jihomoravského kraje, vizualizace VÚKOZ, </a:t>
            </a:r>
            <a:r>
              <a:rPr lang="cs-CZ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v.v.i</a:t>
            </a:r>
            <a:r>
              <a:rPr lang="cs-CZ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dnadpis 2"/>
          <p:cNvSpPr>
            <a:spLocks noGrp="1"/>
          </p:cNvSpPr>
          <p:nvPr>
            <p:ph type="subTitle" idx="1"/>
          </p:nvPr>
        </p:nvSpPr>
        <p:spPr>
          <a:xfrm>
            <a:off x="695552" y="-129749"/>
            <a:ext cx="11018611" cy="602757"/>
          </a:xfrm>
        </p:spPr>
        <p:txBody>
          <a:bodyPr>
            <a:normAutofit fontScale="47500" lnSpcReduction="20000"/>
          </a:bodyPr>
          <a:lstStyle/>
          <a:p>
            <a:endParaRPr lang="cs-CZ" sz="3200" dirty="0" smtClean="0"/>
          </a:p>
          <a:p>
            <a:r>
              <a:rPr lang="cs-CZ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Žabovřeské louky na mapě stabilního katastru z roku 1826 - detail</a:t>
            </a:r>
            <a:endParaRPr lang="cs-CZ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151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dnadpis 2"/>
          <p:cNvSpPr>
            <a:spLocks noGrp="1"/>
          </p:cNvSpPr>
          <p:nvPr>
            <p:ph type="subTitle" idx="1"/>
          </p:nvPr>
        </p:nvSpPr>
        <p:spPr>
          <a:xfrm>
            <a:off x="695552" y="-129749"/>
            <a:ext cx="11018611" cy="602757"/>
          </a:xfrm>
        </p:spPr>
        <p:txBody>
          <a:bodyPr>
            <a:normAutofit fontScale="40000" lnSpcReduction="20000"/>
          </a:bodyPr>
          <a:lstStyle/>
          <a:p>
            <a:endParaRPr lang="cs-CZ" sz="3200" dirty="0" smtClean="0"/>
          </a:p>
          <a:p>
            <a:r>
              <a:rPr lang="cs-CZ" sz="5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Žabovřeské</a:t>
            </a:r>
            <a:r>
              <a:rPr lang="cs-CZ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louky na leteckém snímku z roku 1955 - detail</a:t>
            </a:r>
            <a:endParaRPr lang="cs-CZ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8523" y="558000"/>
            <a:ext cx="9452667" cy="6300000"/>
          </a:xfrm>
          <a:prstGeom prst="rect">
            <a:avLst/>
          </a:prstGeom>
        </p:spPr>
      </p:pic>
      <p:sp>
        <p:nvSpPr>
          <p:cNvPr id="5" name="Podnadpis 2"/>
          <p:cNvSpPr txBox="1">
            <a:spLocks/>
          </p:cNvSpPr>
          <p:nvPr/>
        </p:nvSpPr>
        <p:spPr>
          <a:xfrm>
            <a:off x="695552" y="6255243"/>
            <a:ext cx="11018611" cy="60275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3200" dirty="0" smtClean="0"/>
          </a:p>
          <a:p>
            <a:r>
              <a:rPr lang="cs-CZ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Zdroj: VÚKOZ, </a:t>
            </a:r>
            <a:r>
              <a:rPr lang="cs-CZ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v.v.i</a:t>
            </a:r>
            <a:r>
              <a:rPr lang="cs-CZ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2532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0760" y="558000"/>
            <a:ext cx="9452667" cy="6300000"/>
          </a:xfrm>
          <a:prstGeom prst="rect">
            <a:avLst/>
          </a:prstGeom>
        </p:spPr>
      </p:pic>
      <p:sp>
        <p:nvSpPr>
          <p:cNvPr id="11" name="Podnadpis 2"/>
          <p:cNvSpPr>
            <a:spLocks noGrp="1"/>
          </p:cNvSpPr>
          <p:nvPr>
            <p:ph type="subTitle" idx="1"/>
          </p:nvPr>
        </p:nvSpPr>
        <p:spPr>
          <a:xfrm>
            <a:off x="695552" y="-129749"/>
            <a:ext cx="11018611" cy="602757"/>
          </a:xfrm>
        </p:spPr>
        <p:txBody>
          <a:bodyPr>
            <a:normAutofit fontScale="47500" lnSpcReduction="20000"/>
          </a:bodyPr>
          <a:lstStyle/>
          <a:p>
            <a:endParaRPr lang="cs-CZ" sz="3200" dirty="0" smtClean="0"/>
          </a:p>
          <a:p>
            <a:r>
              <a:rPr lang="cs-CZ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Žabovřeské louky na základní mapě ČR z roku 2020 - detail</a:t>
            </a:r>
            <a:endParaRPr lang="cs-CZ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95552" y="6255243"/>
            <a:ext cx="11018611" cy="60275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3200" dirty="0" smtClean="0"/>
          </a:p>
          <a:p>
            <a:r>
              <a:rPr lang="cs-CZ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Zdroj: ČÚZK</a:t>
            </a:r>
            <a:endParaRPr lang="cs-CZ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590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8523" y="558000"/>
            <a:ext cx="9452667" cy="6300000"/>
          </a:xfrm>
          <a:prstGeom prst="rect">
            <a:avLst/>
          </a:prstGeom>
        </p:spPr>
      </p:pic>
      <p:sp>
        <p:nvSpPr>
          <p:cNvPr id="11" name="Podnadpis 2"/>
          <p:cNvSpPr>
            <a:spLocks noGrp="1"/>
          </p:cNvSpPr>
          <p:nvPr>
            <p:ph type="subTitle" idx="1"/>
          </p:nvPr>
        </p:nvSpPr>
        <p:spPr>
          <a:xfrm>
            <a:off x="695552" y="-129749"/>
            <a:ext cx="11018611" cy="602757"/>
          </a:xfrm>
        </p:spPr>
        <p:txBody>
          <a:bodyPr>
            <a:normAutofit fontScale="47500" lnSpcReduction="20000"/>
          </a:bodyPr>
          <a:lstStyle/>
          <a:p>
            <a:endParaRPr lang="cs-CZ" sz="3200" dirty="0" smtClean="0"/>
          </a:p>
          <a:p>
            <a:r>
              <a:rPr lang="cs-CZ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Žabovřeské louky na leteckém snímku z roku 2020 - detail</a:t>
            </a:r>
            <a:endParaRPr lang="cs-CZ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95552" y="6255243"/>
            <a:ext cx="11018611" cy="60275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3200" dirty="0" smtClean="0"/>
          </a:p>
          <a:p>
            <a:r>
              <a:rPr lang="cs-CZ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Zdroj: ČÚZK</a:t>
            </a:r>
            <a:endParaRPr lang="cs-CZ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1049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21380" y="159243"/>
            <a:ext cx="11018611" cy="87297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Význam Žabovřeských luk v historickém kontextu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05347" y="1321806"/>
            <a:ext cx="10257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Žabovřeské louky se nacházejí v nivě řeky Svratky v plochém reliéfu s minimálním převýšením.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 minulosti zde docházelo k pravidelným záplavám a rozlivům, zejména v těsné blízkosti vodního toku.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Část luk v nivě Žabovřeské kotliny byla zamokřených a poskytovala útočiště pro obojživelníky a další živočichy, pro vlhkomilné druhy rostlin.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Dočasné tůně a mokřady sloužily k rozmnožování živočichů z řad obojživelníků (žáby, čolci), vodních ptáků (vrubozobí, brodiví, pěvci) a vlhkomilných či vodních rostlin.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661014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21380" y="159243"/>
            <a:ext cx="11018611" cy="87297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Potenciál Žabovřeských luk pro zvýšení biodiverzity území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05347" y="1321806"/>
            <a:ext cx="102575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Zájmová </a:t>
            </a:r>
            <a:r>
              <a:rPr lang="cs-CZ" sz="2400" dirty="0"/>
              <a:t>lokalita </a:t>
            </a:r>
            <a:r>
              <a:rPr lang="cs-CZ" sz="2400" dirty="0" smtClean="0"/>
              <a:t>se </a:t>
            </a:r>
            <a:r>
              <a:rPr lang="cs-CZ" sz="2400" dirty="0"/>
              <a:t>nachází v území, které je v </a:t>
            </a:r>
            <a:r>
              <a:rPr lang="cs-CZ" sz="2400" dirty="0" smtClean="0"/>
              <a:t>Zásadách územního rozvoje JMK </a:t>
            </a:r>
            <a:r>
              <a:rPr lang="cs-CZ" sz="2400" dirty="0"/>
              <a:t>označeno jako území pro </a:t>
            </a:r>
            <a:r>
              <a:rPr lang="cs-CZ" sz="2400" dirty="0" smtClean="0"/>
              <a:t>realizaci protipovodňových </a:t>
            </a:r>
            <a:r>
              <a:rPr lang="cs-CZ" sz="2400" dirty="0"/>
              <a:t>opatření POP 10, jedná se o území, které je určeno pro rozliv Q100. </a:t>
            </a:r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Dále se záměr </a:t>
            </a:r>
            <a:r>
              <a:rPr lang="cs-CZ" sz="2400" dirty="0"/>
              <a:t>nachází v ploše, která je v ZÚR vymezena jako plocha regionálního biocentra RBC </a:t>
            </a:r>
            <a:r>
              <a:rPr lang="cs-CZ" sz="2400" dirty="0" smtClean="0"/>
              <a:t>JM 10 </a:t>
            </a:r>
            <a:r>
              <a:rPr lang="cs-CZ" sz="2400" dirty="0"/>
              <a:t>– Žabovřeské louky</a:t>
            </a:r>
            <a:r>
              <a:rPr lang="cs-CZ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Plochy zájmového </a:t>
            </a:r>
            <a:r>
              <a:rPr lang="cs-CZ" sz="2400" dirty="0" smtClean="0"/>
              <a:t>území v platném územním plánu </a:t>
            </a:r>
            <a:r>
              <a:rPr lang="pl-PL" sz="2400" dirty="0" smtClean="0"/>
              <a:t>jsou označeny </a:t>
            </a:r>
            <a:r>
              <a:rPr lang="pl-PL" sz="2400" dirty="0"/>
              <a:t>jako KV </a:t>
            </a:r>
            <a:r>
              <a:rPr lang="pl-PL" sz="2400" dirty="0" smtClean="0"/>
              <a:t>– </a:t>
            </a:r>
            <a:r>
              <a:rPr lang="cs-CZ" sz="2400" dirty="0" smtClean="0"/>
              <a:t>plochy </a:t>
            </a:r>
            <a:r>
              <a:rPr lang="cs-CZ" sz="2400" dirty="0"/>
              <a:t>krajinné zeleně všeobecné</a:t>
            </a:r>
            <a:r>
              <a:rPr lang="cs-CZ" sz="2400" dirty="0" smtClean="0"/>
              <a:t>.</a:t>
            </a:r>
          </a:p>
          <a:p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811652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21380" y="159243"/>
            <a:ext cx="11018611" cy="87297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Limity pro plochy krajinné zeleně v územním plánu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05347" y="1321806"/>
            <a:ext cx="1025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289710" y="823864"/>
            <a:ext cx="117242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Rozvoj těchto ploch je řízen především přírodními procesy. Plošné regulace jsou </a:t>
            </a:r>
            <a:r>
              <a:rPr lang="cs-CZ" sz="2400" dirty="0" smtClean="0"/>
              <a:t>proto </a:t>
            </a:r>
            <a:r>
              <a:rPr lang="pl-PL" sz="2400" dirty="0" smtClean="0"/>
              <a:t>cíleny </a:t>
            </a:r>
            <a:r>
              <a:rPr lang="pl-PL" sz="2400" dirty="0"/>
              <a:t>na ochranu přírodních procesů v krajině</a:t>
            </a:r>
            <a:r>
              <a:rPr lang="pl-PL" sz="2400" dirty="0" smtClean="0"/>
              <a:t>.</a:t>
            </a:r>
          </a:p>
          <a:p>
            <a:endParaRPr lang="pl-PL" sz="2400" dirty="0"/>
          </a:p>
          <a:p>
            <a:r>
              <a:rPr lang="cs-CZ" sz="2400" dirty="0"/>
              <a:t>Přípustné jsou:</a:t>
            </a:r>
          </a:p>
          <a:p>
            <a:r>
              <a:rPr lang="cs-CZ" sz="2400" dirty="0"/>
              <a:t>- přirozené, přírodě blízké dřevinné porosty, skupiny dřevin, solitéry s podrostem bylin,</a:t>
            </a:r>
          </a:p>
          <a:p>
            <a:r>
              <a:rPr lang="cs-CZ" sz="2400" dirty="0"/>
              <a:t>keřů i travních porostů,</a:t>
            </a:r>
          </a:p>
          <a:p>
            <a:r>
              <a:rPr lang="cs-CZ" sz="2400" dirty="0"/>
              <a:t>- travní porosty bez dřevin, květnaté louky,</a:t>
            </a:r>
          </a:p>
          <a:p>
            <a:r>
              <a:rPr lang="cs-CZ" sz="2400" dirty="0"/>
              <a:t>- bylino-travnatá </a:t>
            </a:r>
            <a:r>
              <a:rPr lang="cs-CZ" sz="2400" dirty="0" err="1"/>
              <a:t>lada</a:t>
            </a:r>
            <a:r>
              <a:rPr lang="cs-CZ" sz="2400" dirty="0"/>
              <a:t>, skály, stepi, mokřady,</a:t>
            </a:r>
          </a:p>
          <a:p>
            <a:r>
              <a:rPr lang="cs-CZ" sz="2400" dirty="0"/>
              <a:t>- vodohospodářské stavby a stavby protipovodňových opatření se zachováním vegetační</a:t>
            </a:r>
          </a:p>
          <a:p>
            <a:r>
              <a:rPr lang="cs-CZ" sz="2400" dirty="0"/>
              <a:t>složky</a:t>
            </a:r>
            <a:r>
              <a:rPr lang="cs-CZ" sz="2400" dirty="0" smtClean="0"/>
              <a:t>.</a:t>
            </a:r>
          </a:p>
          <a:p>
            <a:endParaRPr lang="cs-CZ" sz="2400" dirty="0"/>
          </a:p>
          <a:p>
            <a:r>
              <a:rPr lang="cs-CZ" sz="2400" dirty="0"/>
              <a:t>Dále jsou přípustné:</a:t>
            </a:r>
          </a:p>
          <a:p>
            <a:r>
              <a:rPr lang="cs-CZ" sz="2400" dirty="0"/>
              <a:t>- pěší a cyklistické stezky,</a:t>
            </a:r>
          </a:p>
          <a:p>
            <a:r>
              <a:rPr lang="cs-CZ" sz="2400" dirty="0"/>
              <a:t>- drobné sakrální stavby,</a:t>
            </a:r>
          </a:p>
          <a:p>
            <a:r>
              <a:rPr lang="cs-CZ" sz="2400" dirty="0"/>
              <a:t>- drobné stavby zejména pro vzdělávací a výzkumnou činnost.</a:t>
            </a:r>
          </a:p>
        </p:txBody>
      </p:sp>
    </p:spTree>
    <p:extLst>
      <p:ext uri="{BB962C8B-B14F-4D97-AF65-F5344CB8AC3E}">
        <p14:creationId xmlns:p14="http://schemas.microsoft.com/office/powerpoint/2010/main" xmlns="" val="2006821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21380" y="159243"/>
            <a:ext cx="11018611" cy="87297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Limity pro plochy krajinné zeleně v územním plánu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05347" y="1321806"/>
            <a:ext cx="1025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289710" y="823864"/>
            <a:ext cx="117242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Rozvoj těchto ploch je řízen především přírodními procesy. Plošné regulace jsou </a:t>
            </a:r>
            <a:r>
              <a:rPr lang="cs-CZ" sz="2400" dirty="0" smtClean="0"/>
              <a:t>proto </a:t>
            </a:r>
            <a:r>
              <a:rPr lang="pl-PL" sz="2400" dirty="0" smtClean="0"/>
              <a:t>cíleny </a:t>
            </a:r>
            <a:r>
              <a:rPr lang="pl-PL" sz="2400" dirty="0"/>
              <a:t>na ochranu přírodních procesů v krajině</a:t>
            </a:r>
            <a:r>
              <a:rPr lang="pl-PL" sz="2400" dirty="0" smtClean="0"/>
              <a:t>.</a:t>
            </a:r>
          </a:p>
          <a:p>
            <a:endParaRPr lang="pl-PL" sz="2400" dirty="0"/>
          </a:p>
          <a:p>
            <a:r>
              <a:rPr lang="cs-CZ" sz="2400" dirty="0"/>
              <a:t>Přípustné jsou:</a:t>
            </a:r>
          </a:p>
          <a:p>
            <a:r>
              <a:rPr lang="cs-CZ" sz="2400" dirty="0"/>
              <a:t>- přirozené, přírodě blízké dřevinné porosty, skupiny dřevin, solitéry s podrostem bylin,</a:t>
            </a:r>
          </a:p>
          <a:p>
            <a:r>
              <a:rPr lang="cs-CZ" sz="2400" dirty="0"/>
              <a:t>keřů i travních porostů,</a:t>
            </a:r>
          </a:p>
          <a:p>
            <a:r>
              <a:rPr lang="cs-CZ" sz="2400" dirty="0"/>
              <a:t>- travní porosty bez dřevin, květnaté louky,</a:t>
            </a:r>
          </a:p>
          <a:p>
            <a:r>
              <a:rPr lang="cs-CZ" sz="2400" dirty="0"/>
              <a:t>- bylino-travnatá </a:t>
            </a:r>
            <a:r>
              <a:rPr lang="cs-CZ" sz="2400" dirty="0" err="1"/>
              <a:t>lada</a:t>
            </a:r>
            <a:r>
              <a:rPr lang="cs-CZ" sz="2400" dirty="0"/>
              <a:t>, skály, stepi, mokřady,</a:t>
            </a:r>
          </a:p>
          <a:p>
            <a:r>
              <a:rPr lang="cs-CZ" sz="2400" dirty="0"/>
              <a:t>- vodohospodářské stavby a stavby protipovodňových opatření se zachováním vegetační</a:t>
            </a:r>
          </a:p>
          <a:p>
            <a:r>
              <a:rPr lang="cs-CZ" sz="2400" dirty="0"/>
              <a:t>složky</a:t>
            </a:r>
            <a:r>
              <a:rPr lang="cs-CZ" sz="2400" dirty="0" smtClean="0"/>
              <a:t>.</a:t>
            </a:r>
          </a:p>
          <a:p>
            <a:endParaRPr lang="cs-CZ" sz="2400" dirty="0"/>
          </a:p>
          <a:p>
            <a:r>
              <a:rPr lang="cs-CZ" sz="2400" dirty="0"/>
              <a:t>Dále jsou přípustné:</a:t>
            </a:r>
          </a:p>
          <a:p>
            <a:r>
              <a:rPr lang="cs-CZ" sz="2400" dirty="0"/>
              <a:t>- pěší a cyklistické stezky,</a:t>
            </a:r>
          </a:p>
          <a:p>
            <a:r>
              <a:rPr lang="cs-CZ" sz="2400" dirty="0"/>
              <a:t>- drobné sakrální stavby,</a:t>
            </a:r>
          </a:p>
          <a:p>
            <a:r>
              <a:rPr lang="cs-CZ" sz="2400" dirty="0"/>
              <a:t>- drobné stavby zejména pro vzdělávací a výzkumnou činnost.</a:t>
            </a:r>
          </a:p>
        </p:txBody>
      </p:sp>
    </p:spTree>
    <p:extLst>
      <p:ext uri="{BB962C8B-B14F-4D97-AF65-F5344CB8AC3E}">
        <p14:creationId xmlns:p14="http://schemas.microsoft.com/office/powerpoint/2010/main" xmlns="" val="79346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80246" y="159243"/>
            <a:ext cx="11325885" cy="87297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Návrh realizace opatření pro zvýšení biodiverzity – Žabovřeské louky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05347" y="1321806"/>
            <a:ext cx="1025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8173" y="558000"/>
            <a:ext cx="8911231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0009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80246" y="159243"/>
            <a:ext cx="11325885" cy="87297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Návrh realizace opatření pro zvýšení biodiverzity – Žabovřeské louky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05347" y="1321806"/>
            <a:ext cx="1025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733331" y="905347"/>
            <a:ext cx="107102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PŘÍNOSY PROJEKTU</a:t>
            </a:r>
          </a:p>
          <a:p>
            <a:r>
              <a:rPr lang="cs-CZ" sz="2400" dirty="0"/>
              <a:t>Projekt klade důraz na jeho přínos přírodě, krajině, společnosti i městu Brnu a to díky:</a:t>
            </a:r>
          </a:p>
          <a:p>
            <a:r>
              <a:rPr lang="cs-CZ" sz="2400" dirty="0"/>
              <a:t>· krajinotvorné funkci – zvýšení biodiverzity, zlepšení mikroklimatu</a:t>
            </a:r>
          </a:p>
          <a:p>
            <a:r>
              <a:rPr lang="cs-CZ" sz="2400" dirty="0"/>
              <a:t>· schopnosti zadržení vody v krajině – zlepšení mikroklimatu</a:t>
            </a:r>
          </a:p>
          <a:p>
            <a:r>
              <a:rPr lang="cs-CZ" sz="2400" dirty="0"/>
              <a:t>· rekreační funkci – vycházky, pobytové plochy</a:t>
            </a:r>
          </a:p>
          <a:p>
            <a:r>
              <a:rPr lang="cs-CZ" sz="2400" dirty="0"/>
              <a:t>· sportovnímu využití – tréninkové plochy na fotbal pro děti a mládež (žáky)</a:t>
            </a:r>
          </a:p>
          <a:p>
            <a:r>
              <a:rPr lang="cs-CZ" sz="2400" dirty="0"/>
              <a:t>Realizací projektu dojde zvýšení ekologické stability krajiny a není v rozporu s </a:t>
            </a:r>
            <a:r>
              <a:rPr lang="cs-CZ" sz="2400" dirty="0" err="1"/>
              <a:t>cíly</a:t>
            </a:r>
            <a:endParaRPr lang="cs-CZ" sz="2400" dirty="0"/>
          </a:p>
          <a:p>
            <a:r>
              <a:rPr lang="cs-CZ" sz="2400" dirty="0"/>
              <a:t>územního plánování.</a:t>
            </a:r>
          </a:p>
        </p:txBody>
      </p:sp>
    </p:spTree>
    <p:extLst>
      <p:ext uri="{BB962C8B-B14F-4D97-AF65-F5344CB8AC3E}">
        <p14:creationId xmlns:p14="http://schemas.microsoft.com/office/powerpoint/2010/main" xmlns="" val="1124594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06682" y="0"/>
            <a:ext cx="9144000" cy="552450"/>
          </a:xfrm>
        </p:spPr>
        <p:txBody>
          <a:bodyPr>
            <a:normAutofit fontScale="32500" lnSpcReduction="20000"/>
          </a:bodyPr>
          <a:lstStyle/>
          <a:p>
            <a:endParaRPr lang="cs-CZ" sz="3200" dirty="0" smtClean="0"/>
          </a:p>
          <a:p>
            <a:r>
              <a:rPr lang="pl-PL" sz="6200" b="1" dirty="0" smtClean="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František Richter: Údolí Svratky u Žabovřesk a Jundrova (1830)</a:t>
            </a:r>
            <a:endParaRPr lang="cs-CZ" sz="6200" b="1" dirty="0">
              <a:ln w="22225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878" y="558000"/>
            <a:ext cx="8630515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3938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80246" y="159243"/>
            <a:ext cx="11325885" cy="87297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Návrh realizace opatření pro zvýšení biodiverzity – Žabovřeské louky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05347" y="1321806"/>
            <a:ext cx="1025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733331" y="905347"/>
            <a:ext cx="1071024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PRINCIP ZONACE ÚZEMÍ</a:t>
            </a:r>
          </a:p>
          <a:p>
            <a:r>
              <a:rPr lang="cs-CZ" sz="2000" dirty="0"/>
              <a:t>Návrhová plocha je rozdělena na plochy přírodní a plochy pobytové. Každá z </a:t>
            </a:r>
            <a:r>
              <a:rPr lang="cs-CZ" sz="2000" dirty="0" smtClean="0"/>
              <a:t>plánovaných zón </a:t>
            </a:r>
            <a:r>
              <a:rPr lang="cs-CZ" sz="2000" dirty="0"/>
              <a:t>zaujímá zhruba polovinu rozlohy území a toto rozdělení dává prostor jak </a:t>
            </a:r>
            <a:r>
              <a:rPr lang="cs-CZ" sz="2000" dirty="0" smtClean="0"/>
              <a:t>klidnému režimu </a:t>
            </a:r>
            <a:r>
              <a:rPr lang="cs-CZ" sz="2000" dirty="0"/>
              <a:t>přírodní části, tak rekreačnímu využití v pobytových plochách.</a:t>
            </a:r>
          </a:p>
          <a:p>
            <a:r>
              <a:rPr lang="cs-CZ" sz="2000" b="1" dirty="0"/>
              <a:t>01. PLOCHY PŘÍRODNÍ</a:t>
            </a:r>
          </a:p>
          <a:p>
            <a:r>
              <a:rPr lang="cs-CZ" sz="2000" dirty="0"/>
              <a:t>Zahrnují všechny přírodní společenstva umožňující funkci regionálního biocentra:</a:t>
            </a:r>
          </a:p>
          <a:p>
            <a:r>
              <a:rPr lang="cs-CZ" sz="2000" dirty="0"/>
              <a:t>- tůně – vytvořené vzhledem k vysoké úrovni hladiny podzemní vody a poloze v nivě</a:t>
            </a:r>
          </a:p>
          <a:p>
            <a:r>
              <a:rPr lang="cs-CZ" sz="2000" dirty="0"/>
              <a:t>řeky Svratky vytváří stanoviště s vysokou biodiverzitou; zároveň velmi příznivě</a:t>
            </a:r>
          </a:p>
          <a:p>
            <a:r>
              <a:rPr lang="cs-CZ" sz="2000" dirty="0"/>
              <a:t>ovlivňuje mikroklima</a:t>
            </a:r>
          </a:p>
          <a:p>
            <a:r>
              <a:rPr lang="cs-CZ" sz="2000" dirty="0"/>
              <a:t>- květnatá louka – pestrá </a:t>
            </a:r>
            <a:r>
              <a:rPr lang="cs-CZ" sz="2000" dirty="0" err="1"/>
              <a:t>trávobylinná</a:t>
            </a:r>
            <a:r>
              <a:rPr lang="cs-CZ" sz="2000" dirty="0"/>
              <a:t> společenstva blízká stanovištně vhodným</a:t>
            </a:r>
          </a:p>
          <a:p>
            <a:r>
              <a:rPr lang="cs-CZ" sz="2000" dirty="0"/>
              <a:t>psárkovým loukám vysetá směsí „Potůček“ a „Květnatá louka Klasik“</a:t>
            </a:r>
          </a:p>
          <a:p>
            <a:r>
              <a:rPr lang="cs-CZ" sz="2000" dirty="0"/>
              <a:t>- porosty s druhově přirozenou dřevinnou skladbou – listnaté porosty </a:t>
            </a:r>
            <a:r>
              <a:rPr lang="cs-CZ" sz="2000" dirty="0" smtClean="0"/>
              <a:t>odpovídající</a:t>
            </a:r>
            <a:endParaRPr lang="cs-CZ" sz="2000" dirty="0"/>
          </a:p>
          <a:p>
            <a:r>
              <a:rPr lang="cs-CZ" sz="2000" dirty="0"/>
              <a:t>dubovým </a:t>
            </a:r>
            <a:r>
              <a:rPr lang="cs-CZ" sz="2000" dirty="0" err="1"/>
              <a:t>jaseninám</a:t>
            </a:r>
            <a:r>
              <a:rPr lang="cs-CZ" sz="2000" dirty="0"/>
              <a:t> (</a:t>
            </a:r>
            <a:r>
              <a:rPr lang="cs-CZ" sz="2000" dirty="0" err="1"/>
              <a:t>querci</a:t>
            </a:r>
            <a:r>
              <a:rPr lang="cs-CZ" sz="2000" dirty="0"/>
              <a:t> </a:t>
            </a:r>
            <a:r>
              <a:rPr lang="cs-CZ" sz="2000" dirty="0" err="1"/>
              <a:t>roboris</a:t>
            </a:r>
            <a:r>
              <a:rPr lang="cs-CZ" sz="2000" dirty="0"/>
              <a:t> – </a:t>
            </a:r>
            <a:r>
              <a:rPr lang="cs-CZ" sz="2000" dirty="0" err="1"/>
              <a:t>fraxineta</a:t>
            </a:r>
            <a:r>
              <a:rPr lang="cs-CZ" sz="2000" dirty="0"/>
              <a:t> superiora). Kosterními dřevinami jsou</a:t>
            </a:r>
          </a:p>
          <a:p>
            <a:r>
              <a:rPr lang="cs-CZ" sz="2000" dirty="0"/>
              <a:t>dub letní a jasan ztepilý, doprovodnými dřevina pak lípa srdčitá, javor babyka mléč,</a:t>
            </a:r>
          </a:p>
          <a:p>
            <a:r>
              <a:rPr lang="cs-CZ" sz="2000" dirty="0"/>
              <a:t>jilmy a střemcha hroznovitá. Keřové patro tvoří druhy jako svída krvavá, </a:t>
            </a:r>
            <a:r>
              <a:rPr lang="cs-CZ" sz="2000" dirty="0" smtClean="0"/>
              <a:t>ptačí </a:t>
            </a:r>
            <a:r>
              <a:rPr lang="cs-CZ" sz="2000" dirty="0"/>
              <a:t>zob</a:t>
            </a:r>
          </a:p>
          <a:p>
            <a:r>
              <a:rPr lang="cs-CZ" sz="2000" dirty="0"/>
              <a:t>obecný a bez černý,</a:t>
            </a:r>
          </a:p>
          <a:p>
            <a:r>
              <a:rPr lang="cs-CZ" sz="2000" dirty="0"/>
              <a:t>- dřevinné lemy – ze strany asfaltové cesty a kolem plotu areálu stavebnin bude </a:t>
            </a:r>
            <a:r>
              <a:rPr lang="cs-CZ" sz="2000" dirty="0" smtClean="0"/>
              <a:t>izolační zeleň </a:t>
            </a:r>
            <a:r>
              <a:rPr lang="cs-CZ" sz="2000" dirty="0"/>
              <a:t>ve formě liniové výsadby dřevin s keřovým podrostem. Budou použity</a:t>
            </a:r>
          </a:p>
          <a:p>
            <a:r>
              <a:rPr lang="cs-CZ" sz="2000" dirty="0"/>
              <a:t>stanovištně vhodné druhy dřevin, viz výše,</a:t>
            </a:r>
          </a:p>
        </p:txBody>
      </p:sp>
    </p:spTree>
    <p:extLst>
      <p:ext uri="{BB962C8B-B14F-4D97-AF65-F5344CB8AC3E}">
        <p14:creationId xmlns:p14="http://schemas.microsoft.com/office/powerpoint/2010/main" xmlns="" val="2648790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80246" y="159243"/>
            <a:ext cx="11325885" cy="87297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Návrh realizace opatření pro zvýšení biodiverzity – Žabovřeské louky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05347" y="1321806"/>
            <a:ext cx="1025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733331" y="905347"/>
            <a:ext cx="107102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PLOCHY POBYTOVÉ</a:t>
            </a:r>
          </a:p>
          <a:p>
            <a:r>
              <a:rPr lang="cs-CZ" sz="2000" dirty="0"/>
              <a:t>Zahrnují pobytové plochy a opatření k šetrnému provozování rekreace a sportu:</a:t>
            </a:r>
          </a:p>
          <a:p>
            <a:r>
              <a:rPr lang="cs-CZ" sz="2000" dirty="0"/>
              <a:t>- tréninkové plochy fotbalu pro děti a mládež – 2 plochy o rozměrech 50 x 60 m,</a:t>
            </a:r>
          </a:p>
          <a:p>
            <a:r>
              <a:rPr lang="cs-CZ" sz="2000" dirty="0"/>
              <a:t>- pěšiny formou štěrkových trávníků,</a:t>
            </a:r>
          </a:p>
          <a:p>
            <a:r>
              <a:rPr lang="cs-CZ" sz="2000" dirty="0"/>
              <a:t>- zázemí pro fotbalový trénink – mobilní kontejnerové řešení šatny a skladu na sekačku a</a:t>
            </a:r>
          </a:p>
          <a:p>
            <a:r>
              <a:rPr lang="cs-CZ" sz="2000" dirty="0"/>
              <a:t>tréninkové pomůcky, mobilní WC,</a:t>
            </a:r>
          </a:p>
          <a:p>
            <a:r>
              <a:rPr lang="cs-CZ" sz="2000" dirty="0"/>
              <a:t>- relaxační zóna, mobiliář z přírodních materiálů pro pobyt a odpočinek návštěvníků a</a:t>
            </a:r>
          </a:p>
          <a:p>
            <a:r>
              <a:rPr lang="cs-CZ" sz="2000" dirty="0"/>
              <a:t>rodinných příslušníků trénujících hráčů (procházky, sledování fotbalu)</a:t>
            </a:r>
          </a:p>
        </p:txBody>
      </p:sp>
    </p:spTree>
    <p:extLst>
      <p:ext uri="{BB962C8B-B14F-4D97-AF65-F5344CB8AC3E}">
        <p14:creationId xmlns:p14="http://schemas.microsoft.com/office/powerpoint/2010/main" xmlns="" val="383575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" y="0"/>
            <a:ext cx="11868150" cy="695325"/>
          </a:xfrm>
        </p:spPr>
        <p:txBody>
          <a:bodyPr>
            <a:normAutofit fontScale="25000" lnSpcReduction="20000"/>
          </a:bodyPr>
          <a:lstStyle/>
          <a:p>
            <a:endParaRPr lang="cs-CZ" sz="3200" dirty="0" smtClean="0"/>
          </a:p>
          <a:p>
            <a:r>
              <a:rPr lang="pl-PL" sz="8000" b="1" dirty="0" smtClean="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Petr Halas </a:t>
            </a:r>
            <a:r>
              <a:rPr lang="pl-PL" sz="8000" b="1" dirty="0" smtClean="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(ÚGN AVČR) – </a:t>
            </a:r>
            <a:r>
              <a:rPr lang="pl-PL" sz="8000" b="1" dirty="0" smtClean="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srovnávací fotografie: Údolí Svratky u Žabovřesk a Jundrova (2020)</a:t>
            </a:r>
            <a:endParaRPr lang="cs-CZ" sz="8000" b="1" dirty="0">
              <a:ln w="22225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7072" y="558000"/>
            <a:ext cx="8474288" cy="63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75127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49275" y="304658"/>
            <a:ext cx="11018611" cy="872978"/>
          </a:xfrm>
        </p:spPr>
        <p:txBody>
          <a:bodyPr>
            <a:normAutofit fontScale="25000" lnSpcReduction="20000"/>
          </a:bodyPr>
          <a:lstStyle/>
          <a:p>
            <a:endParaRPr lang="cs-CZ" sz="3200" dirty="0" smtClean="0"/>
          </a:p>
          <a:p>
            <a:pPr algn="just">
              <a:lnSpc>
                <a:spcPct val="120000"/>
              </a:lnSpc>
            </a:pPr>
            <a:r>
              <a:rPr lang="cs-CZ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Fotografie Žabovřeské kotliny s vinoucí se Svratkou před její regulací pořízená počátkem 20. století ze svahů nad Kamenným mlýnem. Zdroj: Archiv Města </a:t>
            </a:r>
            <a:r>
              <a:rPr lang="cs-CZ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Brna</a:t>
            </a:r>
            <a:endParaRPr lang="cs-CZ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580" y="2046514"/>
            <a:ext cx="10800000" cy="43722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85695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21380" y="159243"/>
            <a:ext cx="11018611" cy="872978"/>
          </a:xfrm>
        </p:spPr>
        <p:txBody>
          <a:bodyPr>
            <a:normAutofit fontScale="47500" lnSpcReduction="20000"/>
          </a:bodyPr>
          <a:lstStyle/>
          <a:p>
            <a:endParaRPr lang="cs-CZ" sz="3200" dirty="0" smtClean="0"/>
          </a:p>
          <a:p>
            <a:pPr algn="just"/>
            <a:r>
              <a:rPr lang="cs-CZ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Místo a směr pořízení srovnávací fotografie na aktuálních a starých mapách</a:t>
            </a:r>
            <a:endParaRPr lang="cs-CZ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11194" y="6193089"/>
            <a:ext cx="6792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Základní mapa ČR 1:10 000 z roku 2020</a:t>
            </a:r>
            <a:endParaRPr lang="cs-CZ" sz="2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194" y="872978"/>
            <a:ext cx="5129143" cy="540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9368" y="872978"/>
            <a:ext cx="5129143" cy="54000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219368" y="6193089"/>
            <a:ext cx="57145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Mapa stabilního 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katastru 1:2880 </a:t>
            </a:r>
            <a:r>
              <a:rPr lang="cs-CZ" sz="2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roku 1826</a:t>
            </a:r>
            <a:endParaRPr lang="cs-CZ" sz="2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742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21380" y="159243"/>
            <a:ext cx="11018611" cy="872978"/>
          </a:xfrm>
        </p:spPr>
        <p:txBody>
          <a:bodyPr>
            <a:normAutofit fontScale="92500" lnSpcReduction="20000"/>
          </a:bodyPr>
          <a:lstStyle/>
          <a:p>
            <a:endParaRPr lang="cs-CZ" sz="3200" dirty="0" smtClean="0"/>
          </a:p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Popis obrazu Františka Richtera – Petr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Halas (ÚGN AV ČR)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46744" y="1032221"/>
            <a:ext cx="1181349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0946" algn="just"/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 idylická a pokojná se zdá být krajina na kolorované kresbě Františka Richtra nazvané Údolí Svratky u Žabovřesk a Jundrova. Žabovřeskou kotlinu se siluetou okolních vrchů ze severního úpatí Žlutého kopce (330 m n. m.) takto ztvárnil František Richter roku 1830. Nad Jundrovem (vlevo) se zvedá </a:t>
            </a:r>
            <a:r>
              <a:rPr lang="cs-CZ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Holedná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(391 m n. m.). Hned přes údolí Svratky pak Komínská Chochola (307 m n. m.). Nad Komínem, s kostelem sv. Vavřince, je patrná Kozí hora (340 m n. m.), nyní Palackého vrch, a ještě dále k severu jsou zachyceny kopce mezi Mniší horou (333 m n. m.) a Velkou Babou (446 m n. m.). </a:t>
            </a:r>
            <a:r>
              <a:rPr lang="cs-C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Svahy kopců, které jsou dnes hustě zastavěné, tehdy pokrývala pole, pastviny i vinice. Rozsáhlá niva Svratky, zúrodňovaná pravidelnými 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záplavami, ještě s vinoucí se řekou, předurčovala k zemědělskému obhospodařování. Pohled do </a:t>
            </a:r>
            <a:r>
              <a:rPr lang="cs-C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široké 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nivy Svratky ukazuje pestrou paletu jejího dřívějšího využití. Zelinářská políčka, sloužila také jako zelinářské zázemí blízkého Brna. Pruhy políček střídaly plochy luk s pasoucími se koni a byly protkány liniemi </a:t>
            </a:r>
            <a:r>
              <a:rPr lang="cs-C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vrb. Nejbližší 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popředí kresby rámují skalnaté svahy </a:t>
            </a:r>
            <a:r>
              <a:rPr lang="cs-CZ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hnědooranžově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zbarveného podloží. Malíř tak věrně vystihl místo, odkud pohled ztvárnil. Nacházelo se totiž poblíž dnešního průseku po sjezdové dráze, blízko rozhraní podložních </a:t>
            </a:r>
            <a:r>
              <a:rPr lang="cs-CZ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hnědooranžově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zbarvených granodioritů brněnského masivu se zelenými </a:t>
            </a:r>
            <a:r>
              <a:rPr lang="cs-CZ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metabazalty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téhož geologického tělesa. Působivá krajina v kresbě Františka Richtra vzbuzuje až nedůvěru nad její autentičností. Avšak i poněkud mladší fotografie z počátku 20. století dokumentuje podobnou scenérii s ještě stále se vinoucí </a:t>
            </a:r>
            <a:r>
              <a:rPr lang="cs-C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Svratkou. Jak 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dokládá literatura konce 19. století, osídlovala svahy okolních kopců údolí Svratky stepní panonská flóra pronikající i hlouběji do nitra vrchovin. </a:t>
            </a:r>
            <a:r>
              <a:rPr lang="cs-C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 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světlých lesích se vyskytovala i drobná orchidej korálice trojklanná a nivní louky na sklonku léta zbarvoval ocún jesenní. </a:t>
            </a:r>
          </a:p>
        </p:txBody>
      </p:sp>
    </p:spTree>
    <p:extLst>
      <p:ext uri="{BB962C8B-B14F-4D97-AF65-F5344CB8AC3E}">
        <p14:creationId xmlns:p14="http://schemas.microsoft.com/office/powerpoint/2010/main" xmlns="" val="159969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21380" y="159243"/>
            <a:ext cx="11018611" cy="872978"/>
          </a:xfrm>
        </p:spPr>
        <p:txBody>
          <a:bodyPr>
            <a:normAutofit fontScale="92500" lnSpcReduction="20000"/>
          </a:bodyPr>
          <a:lstStyle/>
          <a:p>
            <a:endParaRPr lang="cs-CZ" sz="3200" dirty="0" smtClean="0"/>
          </a:p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Použité zdroje a podklady z projektu TAČR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46744" y="1032221"/>
            <a:ext cx="118134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Název projektu: Technologická agentura ČR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TL02000222 Podpora turistického ruchu vcházením do krajinomalby a fotografie.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Popis projektu: Projekt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 založen na dohledávání míst pořízení krajinomaleb a fotografií, zhotovení srovnávacích fotografií a interpretaci změn krajiny s použitím mapových a literárních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pramenů</a:t>
            </a:r>
          </a:p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Řešitelé projektu: </a:t>
            </a:r>
          </a:p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Ústav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geoniky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AV ČR, v. v. i.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Mendelova univerzita v Brně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Výzkumný ústav Silva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Taroucy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pro krajinu a okrasné zahradnictví, v. v. i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31341" y="2060964"/>
            <a:ext cx="1800000" cy="180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1177" y="4338000"/>
            <a:ext cx="1820164" cy="252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677" y="4764114"/>
            <a:ext cx="2160000" cy="18402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3491" y="4764114"/>
            <a:ext cx="4320000" cy="18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6319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8523" y="558000"/>
            <a:ext cx="9452667" cy="6300000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1173389" y="6255243"/>
            <a:ext cx="11018611" cy="60275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3200" dirty="0" smtClean="0"/>
          </a:p>
          <a:p>
            <a:r>
              <a:rPr lang="cs-CZ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Zdroj: </a:t>
            </a:r>
            <a:r>
              <a:rPr lang="cs-CZ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Geoportál</a:t>
            </a:r>
            <a:r>
              <a:rPr lang="cs-CZ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Jihomoravského kraje, vizualizace VÚKOZ, </a:t>
            </a:r>
            <a:r>
              <a:rPr lang="cs-CZ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v.v.i</a:t>
            </a:r>
            <a:r>
              <a:rPr lang="cs-CZ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dnadpis 2"/>
          <p:cNvSpPr>
            <a:spLocks noGrp="1"/>
          </p:cNvSpPr>
          <p:nvPr>
            <p:ph type="subTitle" idx="1"/>
          </p:nvPr>
        </p:nvSpPr>
        <p:spPr>
          <a:xfrm>
            <a:off x="695552" y="-129749"/>
            <a:ext cx="11018611" cy="602757"/>
          </a:xfrm>
        </p:spPr>
        <p:txBody>
          <a:bodyPr>
            <a:normAutofit fontScale="47500" lnSpcReduction="20000"/>
          </a:bodyPr>
          <a:lstStyle/>
          <a:p>
            <a:endParaRPr lang="cs-CZ" sz="3200" dirty="0" smtClean="0"/>
          </a:p>
          <a:p>
            <a:r>
              <a:rPr lang="cs-CZ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Žabovřeské louky na mapě stabilního katastru z roku 1826</a:t>
            </a:r>
            <a:endParaRPr lang="cs-CZ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624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8523" y="558000"/>
            <a:ext cx="9452667" cy="6300000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695552" y="6255243"/>
            <a:ext cx="11018611" cy="60275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3200" dirty="0" smtClean="0"/>
          </a:p>
          <a:p>
            <a:r>
              <a:rPr lang="cs-CZ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Zdroj: VÚKOZ, </a:t>
            </a:r>
            <a:r>
              <a:rPr lang="cs-CZ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v.v.i</a:t>
            </a:r>
            <a:r>
              <a:rPr lang="cs-CZ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dnadpis 2"/>
          <p:cNvSpPr>
            <a:spLocks noGrp="1"/>
          </p:cNvSpPr>
          <p:nvPr>
            <p:ph type="subTitle" idx="1"/>
          </p:nvPr>
        </p:nvSpPr>
        <p:spPr>
          <a:xfrm>
            <a:off x="695552" y="-202177"/>
            <a:ext cx="11018611" cy="602757"/>
          </a:xfrm>
        </p:spPr>
        <p:txBody>
          <a:bodyPr>
            <a:normAutofit fontScale="47500" lnSpcReduction="20000"/>
          </a:bodyPr>
          <a:lstStyle/>
          <a:p>
            <a:endParaRPr lang="cs-CZ" sz="3200" dirty="0" smtClean="0"/>
          </a:p>
          <a:p>
            <a:r>
              <a:rPr lang="cs-CZ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Žabovřeské louky na mapě 3. vojenského mapování z roku 1876</a:t>
            </a:r>
            <a:endParaRPr lang="cs-CZ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428447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1118</Words>
  <Application>Microsoft Office PowerPoint</Application>
  <PresentationFormat>Vlastní</PresentationFormat>
  <Paragraphs>128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Motiv Office</vt:lpstr>
      <vt:lpstr>Žabovřeské louky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Žabovřeské louky</dc:title>
  <dc:creator>Havlicek Marek</dc:creator>
  <cp:lastModifiedBy>marek</cp:lastModifiedBy>
  <cp:revision>30</cp:revision>
  <dcterms:created xsi:type="dcterms:W3CDTF">2021-10-12T19:46:05Z</dcterms:created>
  <dcterms:modified xsi:type="dcterms:W3CDTF">2021-10-13T20:31:42Z</dcterms:modified>
</cp:coreProperties>
</file>